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33"/>
  </p:notesMasterIdLst>
  <p:handoutMasterIdLst>
    <p:handoutMasterId r:id="rId34"/>
  </p:handoutMasterIdLst>
  <p:sldIdLst>
    <p:sldId id="396" r:id="rId5"/>
    <p:sldId id="642" r:id="rId6"/>
    <p:sldId id="641" r:id="rId7"/>
    <p:sldId id="711" r:id="rId8"/>
    <p:sldId id="713" r:id="rId9"/>
    <p:sldId id="714" r:id="rId10"/>
    <p:sldId id="715" r:id="rId11"/>
    <p:sldId id="716" r:id="rId12"/>
    <p:sldId id="717" r:id="rId13"/>
    <p:sldId id="718" r:id="rId14"/>
    <p:sldId id="719" r:id="rId15"/>
    <p:sldId id="720" r:id="rId16"/>
    <p:sldId id="685" r:id="rId17"/>
    <p:sldId id="686" r:id="rId18"/>
    <p:sldId id="687" r:id="rId19"/>
    <p:sldId id="689" r:id="rId20"/>
    <p:sldId id="699" r:id="rId21"/>
    <p:sldId id="690" r:id="rId22"/>
    <p:sldId id="700" r:id="rId23"/>
    <p:sldId id="691" r:id="rId24"/>
    <p:sldId id="701" r:id="rId25"/>
    <p:sldId id="692" r:id="rId26"/>
    <p:sldId id="693" r:id="rId27"/>
    <p:sldId id="694" r:id="rId28"/>
    <p:sldId id="695" r:id="rId29"/>
    <p:sldId id="696" r:id="rId30"/>
    <p:sldId id="697" r:id="rId31"/>
    <p:sldId id="698" r:id="rId32"/>
  </p:sldIdLst>
  <p:sldSz cx="9144000" cy="51435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778" y="72"/>
      </p:cViewPr>
      <p:guideLst>
        <p:guide orient="horz" pos="1704"/>
        <p:guide pos="2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4" cy="45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FD3D367-4252-48A5-8B96-51D95E89A97C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幻灯片图像占位符 61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6C39F1A-8B0B-4C19-B2DF-1786F951701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A5166D-10F7-4553-A2D0-17F2D025A912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DA8DC-7C00-4E4D-897A-CABCF574F9C8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AF00FFF-F3E9-4EFB-9E53-D76A1B93B81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9EBCBE-17BB-44CB-96DA-3C65EEEE8B74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6DD211F-54FE-4CAE-9BD1-ED6EA9FBF67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CD3D29-BBEE-4C0A-B0D3-EC6E1405F3B1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A2A9A0E-CC8F-4F8F-A6B2-3263F4EE36FF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42E725-EDEA-4142-BF28-7A8B227A9C9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D4B69AB-6EB3-431A-A225-63409720CFB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FB8F870-EB69-4A62-98EB-14804064D0D6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4"/>
          <p:cNvSpPr/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/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p>
            <a:pPr lvl="0" indent="-34290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5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7937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051" name="图片 512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5122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1FDD982-653C-4858-95C9-547878939D00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5.png"/><Relationship Id="rId1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5.png"/><Relationship Id="rId1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任意多边形 7168"/>
          <p:cNvSpPr/>
          <p:nvPr/>
        </p:nvSpPr>
        <p:spPr>
          <a:xfrm>
            <a:off x="-28575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5" y="0"/>
              </a:cxn>
              <a:cxn ang="0">
                <a:pos x="9201150" y="494813"/>
              </a:cxn>
              <a:cxn ang="0">
                <a:pos x="9201150" y="1263650"/>
              </a:cxn>
              <a:cxn ang="0">
                <a:pos x="0" y="1263650"/>
              </a:cxn>
              <a:cxn ang="0">
                <a:pos x="0" y="494813"/>
              </a:cxn>
            </a:cxnLst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7410" name="图片 7169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7411" name="矩形 7170"/>
          <p:cNvSpPr/>
          <p:nvPr/>
        </p:nvSpPr>
        <p:spPr>
          <a:xfrm>
            <a:off x="-11112" y="-28575"/>
            <a:ext cx="9201150" cy="52006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p>
            <a:pPr hangingPunct="0"/>
            <a:endParaRPr lang="en-US" altLang="en-US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412" name="任意多边形 7171"/>
          <p:cNvSpPr/>
          <p:nvPr/>
        </p:nvSpPr>
        <p:spPr>
          <a:xfrm>
            <a:off x="-11112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6" y="0"/>
              </a:cxn>
              <a:cxn ang="0">
                <a:pos x="9201151" y="494813"/>
              </a:cxn>
              <a:cxn ang="0">
                <a:pos x="9201151" y="1263650"/>
              </a:cxn>
              <a:cxn ang="0">
                <a:pos x="0" y="1263650"/>
              </a:cxn>
              <a:cxn ang="0">
                <a:pos x="0" y="494813"/>
              </a:cxn>
            </a:cxnLst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3" name="矩形 7172"/>
          <p:cNvSpPr/>
          <p:nvPr/>
        </p:nvSpPr>
        <p:spPr>
          <a:xfrm>
            <a:off x="3849688" y="4827588"/>
            <a:ext cx="1668462" cy="293687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p>
            <a:pPr algn="ctr" hangingPunct="0"/>
            <a:r>
              <a:rPr lang="en-US" altLang="zh-CN" sz="1300" b="0" dirty="0">
                <a:solidFill>
                  <a:schemeClr val="accent1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www.xybsyw.com</a:t>
            </a:r>
            <a:endParaRPr lang="en-US" altLang="zh-CN" sz="1300" b="0" dirty="0">
              <a:solidFill>
                <a:schemeClr val="accent1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17414" name="图片 7173" descr="未标题-2-01.png"/>
          <p:cNvPicPr>
            <a:picLocks noChangeAspect="1"/>
          </p:cNvPicPr>
          <p:nvPr/>
        </p:nvPicPr>
        <p:blipFill>
          <a:blip r:embed="rId2"/>
          <a:srcRect l="11931" t="5841" r="17577" b="54250"/>
          <a:stretch>
            <a:fillRect/>
          </a:stretch>
        </p:blipFill>
        <p:spPr>
          <a:xfrm>
            <a:off x="811213" y="374650"/>
            <a:ext cx="7556500" cy="409892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175" name="矩形 7174"/>
          <p:cNvSpPr/>
          <p:nvPr/>
        </p:nvSpPr>
        <p:spPr>
          <a:xfrm>
            <a:off x="2305685" y="1898650"/>
            <a:ext cx="4218940" cy="583565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微软雅黑" panose="020B0503020204020204" pitchFamily="34" charset="-122"/>
              </a:rPr>
              <a:t>学 生 端 操 作 指 南  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17416" name="图片 7175" descr="xybsyw.logo--filtered.png"/>
          <p:cNvPicPr>
            <a:picLocks noChangeAspect="1"/>
          </p:cNvPicPr>
          <p:nvPr/>
        </p:nvPicPr>
        <p:blipFill>
          <a:blip r:embed="rId3"/>
          <a:srcRect l="21" r="69138"/>
          <a:stretch>
            <a:fillRect/>
          </a:stretch>
        </p:blipFill>
        <p:spPr>
          <a:xfrm>
            <a:off x="4365625" y="4416425"/>
            <a:ext cx="439738" cy="4191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椭圆 13"/>
          <p:cNvSpPr/>
          <p:nvPr/>
        </p:nvSpPr>
        <p:spPr>
          <a:xfrm>
            <a:off x="915988" y="4233863"/>
            <a:ext cx="274638" cy="271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662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提交周日志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000125"/>
            <a:ext cx="1690688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矩形 26"/>
          <p:cNvSpPr/>
          <p:nvPr/>
        </p:nvSpPr>
        <p:spPr>
          <a:xfrm>
            <a:off x="669925" y="3629025"/>
            <a:ext cx="376238" cy="37782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6629" name="文本框 11"/>
          <p:cNvSpPr txBox="1"/>
          <p:nvPr/>
        </p:nvSpPr>
        <p:spPr>
          <a:xfrm>
            <a:off x="12700" y="4141788"/>
            <a:ext cx="1177925" cy="4111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endParaRPr lang="zh-CN" altLang="en-US" b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6630" name="文本框 12"/>
          <p:cNvSpPr txBox="1"/>
          <p:nvPr/>
        </p:nvSpPr>
        <p:spPr>
          <a:xfrm>
            <a:off x="833438" y="4184650"/>
            <a:ext cx="43973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8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80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+</a:t>
            </a:r>
            <a:endParaRPr lang="en-US" altLang="zh-CN" sz="180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6631" name="文本框 17"/>
          <p:cNvSpPr txBox="1"/>
          <p:nvPr/>
        </p:nvSpPr>
        <p:spPr>
          <a:xfrm>
            <a:off x="1619250" y="4141788"/>
            <a:ext cx="1690688" cy="4111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点击</a:t>
            </a: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周日志</a:t>
            </a: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endParaRPr lang="zh-CN" altLang="en-US" b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6632" name="文本框 18"/>
          <p:cNvSpPr txBox="1"/>
          <p:nvPr/>
        </p:nvSpPr>
        <p:spPr>
          <a:xfrm>
            <a:off x="3571875" y="4184650"/>
            <a:ext cx="1690688" cy="7318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选择需要写周日志的实习计划</a:t>
            </a:r>
            <a:endParaRPr lang="zh-CN" altLang="en-US" b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6633" name="文本框 19"/>
          <p:cNvSpPr txBox="1"/>
          <p:nvPr/>
        </p:nvSpPr>
        <p:spPr>
          <a:xfrm>
            <a:off x="5394325" y="4143375"/>
            <a:ext cx="1809750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编辑内容</a:t>
            </a: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发布</a:t>
            </a:r>
            <a:endParaRPr lang="zh-CN" altLang="en-US" b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238" y="1000125"/>
            <a:ext cx="1690688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5" y="1000125"/>
            <a:ext cx="1690688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325" y="1000125"/>
            <a:ext cx="1689100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文本框 24"/>
          <p:cNvSpPr txBox="1"/>
          <p:nvPr/>
        </p:nvSpPr>
        <p:spPr>
          <a:xfrm>
            <a:off x="-41275" y="398463"/>
            <a:ext cx="7070725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提交周日志</a:t>
            </a:r>
            <a:endParaRPr kumimoji="0" lang="zh-CN" altLang="en-US" b="0" kern="1200" cap="none" spc="0" normalizeH="0" baseline="0" noProof="1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26639" name="文本框 5"/>
          <p:cNvSpPr txBox="1"/>
          <p:nvPr/>
        </p:nvSpPr>
        <p:spPr>
          <a:xfrm>
            <a:off x="4959350" y="342900"/>
            <a:ext cx="2014538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草稿箱在这里哟</a:t>
            </a:r>
            <a:r>
              <a:rPr lang="en-US" altLang="zh-CN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~~</a:t>
            </a:r>
            <a:endParaRPr lang="en-US" altLang="zh-CN" b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4325" y="1479550"/>
            <a:ext cx="1635125" cy="231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6642" name="文本框 21"/>
          <p:cNvSpPr txBox="1"/>
          <p:nvPr/>
        </p:nvSpPr>
        <p:spPr>
          <a:xfrm>
            <a:off x="7083425" y="1000125"/>
            <a:ext cx="2014538" cy="7318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关联日期必须在实习时间范围内</a:t>
            </a:r>
            <a:endParaRPr lang="zh-CN" altLang="en-US" b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515100" y="3776663"/>
            <a:ext cx="569913" cy="23018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6645" name="文本框 27"/>
          <p:cNvSpPr txBox="1"/>
          <p:nvPr/>
        </p:nvSpPr>
        <p:spPr>
          <a:xfrm>
            <a:off x="7083425" y="3217863"/>
            <a:ext cx="2014538" cy="4111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这里有字数要求</a:t>
            </a:r>
            <a:r>
              <a:rPr lang="en-US" altLang="zh-CN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~~</a:t>
            </a:r>
            <a:endParaRPr lang="en-US" altLang="zh-CN" b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6" name=" 160"/>
          <p:cNvSpPr/>
          <p:nvPr/>
        </p:nvSpPr>
        <p:spPr>
          <a:xfrm rot="9900000">
            <a:off x="845820" y="339217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60"/>
          <p:cNvSpPr/>
          <p:nvPr/>
        </p:nvSpPr>
        <p:spPr>
          <a:xfrm rot="14580000">
            <a:off x="2030730" y="34201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 160"/>
          <p:cNvSpPr/>
          <p:nvPr/>
        </p:nvSpPr>
        <p:spPr>
          <a:xfrm rot="9360000">
            <a:off x="5093970" y="85852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 160"/>
          <p:cNvSpPr/>
          <p:nvPr/>
        </p:nvSpPr>
        <p:spPr>
          <a:xfrm rot="10800000">
            <a:off x="6974205" y="13119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 160"/>
          <p:cNvSpPr/>
          <p:nvPr/>
        </p:nvSpPr>
        <p:spPr>
          <a:xfrm rot="10260000">
            <a:off x="7213600" y="357949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6250" y="1000125"/>
            <a:ext cx="1689100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3" y="1000125"/>
            <a:ext cx="1690688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65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实习评价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个人评价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1000125"/>
            <a:ext cx="1690688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653" name="文本框 11"/>
          <p:cNvSpPr txBox="1"/>
          <p:nvPr/>
        </p:nvSpPr>
        <p:spPr>
          <a:xfrm>
            <a:off x="-41275" y="4141788"/>
            <a:ext cx="174466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实习评价</a:t>
            </a:r>
            <a:endParaRPr lang="zh-CN" altLang="en-US" sz="1400" b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7654" name="文本框 17"/>
          <p:cNvSpPr txBox="1"/>
          <p:nvPr/>
        </p:nvSpPr>
        <p:spPr>
          <a:xfrm>
            <a:off x="1773238" y="4141788"/>
            <a:ext cx="1798637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2.“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实习过程</a:t>
            </a: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  <a:endParaRPr lang="zh-CN" altLang="en-US" sz="1400" b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-41275" y="398463"/>
            <a:ext cx="7070725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实习评价</a:t>
            </a:r>
            <a:r>
              <a:rPr kumimoji="0" lang="en-US" altLang="zh-CN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个人评价</a:t>
            </a:r>
            <a:endParaRPr kumimoji="0" lang="zh-CN" altLang="en-US" sz="2400" b="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75" y="2792413"/>
            <a:ext cx="1635125" cy="23018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775" y="1000125"/>
            <a:ext cx="1689100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638" y="1000125"/>
            <a:ext cx="1689100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659" name="文本框 20"/>
          <p:cNvSpPr txBox="1"/>
          <p:nvPr/>
        </p:nvSpPr>
        <p:spPr>
          <a:xfrm>
            <a:off x="3649663" y="4143375"/>
            <a:ext cx="1798637" cy="369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3.“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老师</a:t>
            </a: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  <a:endParaRPr lang="zh-CN" altLang="en-US" sz="1400" b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7660" name="文本框 22"/>
          <p:cNvSpPr txBox="1"/>
          <p:nvPr/>
        </p:nvSpPr>
        <p:spPr>
          <a:xfrm>
            <a:off x="5591175" y="4143375"/>
            <a:ext cx="1798638" cy="369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4.“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校友邦</a:t>
            </a: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  <a:endParaRPr lang="zh-CN" altLang="en-US" sz="1400" b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7661" name="文本框 29"/>
          <p:cNvSpPr txBox="1"/>
          <p:nvPr/>
        </p:nvSpPr>
        <p:spPr>
          <a:xfrm>
            <a:off x="7389813" y="4143375"/>
            <a:ext cx="1798637" cy="369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5.“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课程</a:t>
            </a: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  <a:endParaRPr lang="zh-CN" altLang="en-US" sz="1400" b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实习评价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企业评价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8674" name="文本框 11"/>
          <p:cNvSpPr txBox="1"/>
          <p:nvPr/>
        </p:nvSpPr>
        <p:spPr>
          <a:xfrm>
            <a:off x="120650" y="4513263"/>
            <a:ext cx="174625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实习评价</a:t>
            </a:r>
            <a:endParaRPr lang="zh-CN" altLang="en-US" sz="1400" b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8675" name="文本框 17"/>
          <p:cNvSpPr txBox="1"/>
          <p:nvPr/>
        </p:nvSpPr>
        <p:spPr>
          <a:xfrm>
            <a:off x="2182813" y="4457700"/>
            <a:ext cx="2084387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2.“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邀请企业评价</a:t>
            </a: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”--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微信发送邀请链接</a:t>
            </a:r>
            <a:endParaRPr lang="zh-CN" altLang="en-US" sz="1400" b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700" y="342900"/>
            <a:ext cx="4913313" cy="39846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            </a:t>
            </a:r>
            <a:r>
              <a:rPr kumimoji="0" lang="zh-CN" altLang="en-US" sz="20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学生操作     </a:t>
            </a:r>
            <a:r>
              <a:rPr kumimoji="0" lang="en-US" altLang="zh-CN" sz="1400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sz="1400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自主实习才需要企业评价</a:t>
            </a:r>
            <a:endParaRPr kumimoji="0" lang="zh-CN" altLang="en-US" sz="1400" b="0" kern="1200" cap="none" spc="0" normalizeH="0" baseline="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1775" y="2455863"/>
            <a:ext cx="1635125" cy="23018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pSp>
        <p:nvGrpSpPr>
          <p:cNvPr id="28678" name="组合 19"/>
          <p:cNvGrpSpPr/>
          <p:nvPr/>
        </p:nvGrpSpPr>
        <p:grpSpPr>
          <a:xfrm>
            <a:off x="74613" y="760413"/>
            <a:ext cx="4144962" cy="3621087"/>
            <a:chOff x="118" y="1198"/>
            <a:chExt cx="6526" cy="570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8" y="1198"/>
              <a:ext cx="3208" cy="57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8" y="1198"/>
              <a:ext cx="3206" cy="57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681" name="组合 18"/>
          <p:cNvGrpSpPr/>
          <p:nvPr/>
        </p:nvGrpSpPr>
        <p:grpSpPr>
          <a:xfrm>
            <a:off x="4779963" y="760413"/>
            <a:ext cx="4230687" cy="3621087"/>
            <a:chOff x="7527" y="1197"/>
            <a:chExt cx="6662" cy="570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83" y="1197"/>
              <a:ext cx="3206" cy="57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27" y="1199"/>
              <a:ext cx="3206" cy="57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文本框 5"/>
          <p:cNvSpPr txBox="1"/>
          <p:nvPr/>
        </p:nvSpPr>
        <p:spPr>
          <a:xfrm>
            <a:off x="4703763" y="287338"/>
            <a:ext cx="2214563" cy="39846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企业导师操作</a:t>
            </a:r>
            <a:endParaRPr kumimoji="0" lang="zh-CN" altLang="en-US" sz="2000" b="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28685" name="文本框 10"/>
          <p:cNvSpPr txBox="1"/>
          <p:nvPr/>
        </p:nvSpPr>
        <p:spPr>
          <a:xfrm>
            <a:off x="4924425" y="4513263"/>
            <a:ext cx="174625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点开邀请链接</a:t>
            </a:r>
            <a:endParaRPr lang="zh-CN" altLang="en-US" sz="1400" b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8686" name="文本框 12"/>
          <p:cNvSpPr txBox="1"/>
          <p:nvPr/>
        </p:nvSpPr>
        <p:spPr>
          <a:xfrm>
            <a:off x="6973888" y="4513263"/>
            <a:ext cx="21717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验证码通过后进行评价</a:t>
            </a:r>
            <a:endParaRPr lang="zh-CN" altLang="en-US" sz="1400" b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8688" name="文本框 14"/>
          <p:cNvSpPr txBox="1"/>
          <p:nvPr/>
        </p:nvSpPr>
        <p:spPr>
          <a:xfrm>
            <a:off x="6786563" y="90488"/>
            <a:ext cx="2411412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*</a:t>
            </a:r>
            <a:r>
              <a:rPr lang="zh-CN" altLang="en-US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如需修改企业导师手机号</a:t>
            </a:r>
            <a:r>
              <a:rPr lang="en-US" altLang="zh-CN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重新提交岗位申请</a:t>
            </a:r>
            <a:endParaRPr lang="zh-CN" altLang="en-US" sz="1400" b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" name=" 160"/>
          <p:cNvSpPr/>
          <p:nvPr/>
        </p:nvSpPr>
        <p:spPr>
          <a:xfrm rot="7680000">
            <a:off x="7448550" y="1201420"/>
            <a:ext cx="1464945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663" y="2838450"/>
            <a:ext cx="6615113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414338"/>
            <a:ext cx="6615113" cy="2339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699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  <a:endParaRPr lang="zh-CN" altLang="en-US" sz="1800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60619" y="952499"/>
            <a:ext cx="2040256" cy="306705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1.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学生注册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”</a:t>
            </a:r>
            <a:endParaRPr lang="en-US" altLang="zh-CN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30015" y="4101465"/>
            <a:ext cx="3070860" cy="306705"/>
          </a:xfrm>
          <a:prstGeom prst="rect">
            <a:avLst/>
          </a:prstGeom>
          <a:noFill/>
          <a:effectLst>
            <a:glow rad="139700">
              <a:schemeClr val="accent3">
                <a:alpha val="4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2.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手机号、图形验证码、短信验证码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</p:txBody>
      </p:sp>
      <p:sp>
        <p:nvSpPr>
          <p:cNvPr id="29703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注册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&amp;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登录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5775" y="498475"/>
            <a:ext cx="2484438" cy="15398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www.xybsyw.com</a:t>
            </a:r>
            <a:endParaRPr kumimoji="0" lang="zh-CN" altLang="en-US" sz="1800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选择“学生注册”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7" name=" 160"/>
          <p:cNvSpPr/>
          <p:nvPr/>
        </p:nvSpPr>
        <p:spPr>
          <a:xfrm rot="13320000">
            <a:off x="5967730" y="74104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60"/>
          <p:cNvSpPr/>
          <p:nvPr/>
        </p:nvSpPr>
        <p:spPr>
          <a:xfrm rot="13320000">
            <a:off x="3571875" y="435864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663" y="341313"/>
            <a:ext cx="6615113" cy="2339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722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  <a:endParaRPr lang="zh-CN" altLang="en-US" sz="1800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95519" y="998854"/>
            <a:ext cx="2040256" cy="306705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p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学生登录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”</a:t>
            </a:r>
            <a:endParaRPr lang="en-US" altLang="zh-CN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</p:txBody>
      </p:sp>
      <p:sp>
        <p:nvSpPr>
          <p:cNvPr id="30725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5775" y="498475"/>
            <a:ext cx="2484438" cy="129698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在浏览器中打开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www.xybsyw.com</a:t>
            </a:r>
            <a:endParaRPr kumimoji="0" lang="zh-CN" altLang="en-US" b="0" kern="1200" cap="none" spc="0" normalizeH="0" baseline="0" noProof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“学生登录”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2755900"/>
            <a:ext cx="6615113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6925628" y="3130550"/>
            <a:ext cx="2484438" cy="6572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输入账号密码</a:t>
            </a:r>
            <a:endParaRPr kumimoji="0" lang="zh-CN" altLang="en-US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19525" y="4090669"/>
            <a:ext cx="1363978" cy="306706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p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输入账号密码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</p:txBody>
      </p:sp>
      <p:sp>
        <p:nvSpPr>
          <p:cNvPr id="4" name=" 160"/>
          <p:cNvSpPr/>
          <p:nvPr/>
        </p:nvSpPr>
        <p:spPr>
          <a:xfrm rot="14520000">
            <a:off x="5593080" y="75501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 160"/>
          <p:cNvSpPr/>
          <p:nvPr/>
        </p:nvSpPr>
        <p:spPr>
          <a:xfrm rot="13320000">
            <a:off x="3388360" y="406527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650" y="420688"/>
            <a:ext cx="6423025" cy="2232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8" y="2749550"/>
            <a:ext cx="6421438" cy="2232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747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  <a:endParaRPr lang="zh-CN" altLang="en-US" sz="1800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1749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13500" y="1245235"/>
            <a:ext cx="2649538" cy="58261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根据流程引导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完善个人学籍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--“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去认证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endParaRPr kumimoji="0" lang="zh-CN" altLang="en-US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37580" y="3232150"/>
            <a:ext cx="3402013" cy="9779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编辑学籍信息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endParaRPr kumimoji="0" lang="en-US" altLang="zh-CN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提交认证</a:t>
            </a:r>
            <a:endParaRPr kumimoji="0" lang="zh-CN" altLang="en-US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认证失败请联系尾页的负责人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3" name=" 160"/>
          <p:cNvSpPr/>
          <p:nvPr/>
        </p:nvSpPr>
        <p:spPr>
          <a:xfrm rot="13320000">
            <a:off x="2305050" y="213677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9840000">
            <a:off x="5031105" y="456946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" y="414655"/>
            <a:ext cx="784479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77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778760"/>
            <a:ext cx="786384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4206240" y="1856105"/>
            <a:ext cx="1319213" cy="33655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参与实习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48505" y="3870960"/>
            <a:ext cx="2732405" cy="3371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选择自主实习安排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报名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2" name=" 160"/>
          <p:cNvSpPr/>
          <p:nvPr/>
        </p:nvSpPr>
        <p:spPr>
          <a:xfrm rot="10320000">
            <a:off x="3641090" y="198755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0"/>
          <p:cNvSpPr/>
          <p:nvPr/>
        </p:nvSpPr>
        <p:spPr>
          <a:xfrm rot="3780000">
            <a:off x="7054215" y="435292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880" y="2841625"/>
            <a:ext cx="8263255" cy="2042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77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15" y="480060"/>
            <a:ext cx="826262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6421755" y="2118678"/>
            <a:ext cx="1695450" cy="33813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提交岗位申请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92065" y="3747770"/>
            <a:ext cx="2152650" cy="33813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4.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录入岗位信息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7" name=" 160"/>
          <p:cNvSpPr/>
          <p:nvPr/>
        </p:nvSpPr>
        <p:spPr>
          <a:xfrm rot="19680000">
            <a:off x="7428230" y="17056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60"/>
          <p:cNvSpPr/>
          <p:nvPr/>
        </p:nvSpPr>
        <p:spPr>
          <a:xfrm rot="10140000">
            <a:off x="4992370" y="438594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565" y="2738755"/>
            <a:ext cx="77711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" y="429895"/>
            <a:ext cx="77711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79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集中实习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68550" y="1949450"/>
            <a:ext cx="1319213" cy="33655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参与实习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11675" y="3767455"/>
            <a:ext cx="2265363" cy="58261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选择集中安排实习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查看详情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5" name=" 160"/>
          <p:cNvSpPr/>
          <p:nvPr/>
        </p:nvSpPr>
        <p:spPr>
          <a:xfrm rot="10080000">
            <a:off x="2036445" y="210756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3780000">
            <a:off x="6614795" y="435356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410" y="508000"/>
            <a:ext cx="8036560" cy="3279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79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集中实习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76470" y="2501265"/>
            <a:ext cx="3362960" cy="3371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查看实习要求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同意或拒绝参与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9145" y="3952240"/>
            <a:ext cx="7446645" cy="3371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如计划设置为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不需要学生同意加入实习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，那么确认加入实习这一步骤不需要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66243" y="3182620"/>
            <a:ext cx="1665288" cy="1809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" name=" 160"/>
          <p:cNvSpPr/>
          <p:nvPr/>
        </p:nvSpPr>
        <p:spPr>
          <a:xfrm rot="2880000">
            <a:off x="6418580" y="28359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任意多边形 8196"/>
          <p:cNvSpPr/>
          <p:nvPr/>
        </p:nvSpPr>
        <p:spPr>
          <a:xfrm>
            <a:off x="3165475" y="253682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4" name="矩形 8197"/>
          <p:cNvSpPr/>
          <p:nvPr/>
        </p:nvSpPr>
        <p:spPr>
          <a:xfrm>
            <a:off x="3870960" y="2616200"/>
            <a:ext cx="1251585" cy="24574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18435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p>
            <a:pPr algn="ctr" hangingPunct="0"/>
            <a:r>
              <a:rPr lang="zh-CN" altLang="en-US" sz="2900" dirty="0"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目   录</a:t>
            </a:r>
            <a:endParaRPr lang="zh-CN" altLang="en-US" sz="2900" dirty="0"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  <a:p>
            <a:pPr algn="ctr" hangingPunct="0"/>
            <a:r>
              <a:rPr lang="en-US" altLang="zh-CN" sz="2900" dirty="0"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content</a:t>
            </a:r>
            <a:endParaRPr lang="en-US" altLang="zh-CN" sz="2900" dirty="0"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18437" name="任意多边形 8198"/>
          <p:cNvSpPr/>
          <p:nvPr/>
        </p:nvSpPr>
        <p:spPr>
          <a:xfrm>
            <a:off x="3165475" y="1684338"/>
            <a:ext cx="3644900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     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平台角色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  <a:p>
            <a:pPr hangingPunct="0"/>
            <a:endParaRPr lang="zh-CN" altLang="en-US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" name="任意多边形 8196"/>
          <p:cNvSpPr/>
          <p:nvPr/>
        </p:nvSpPr>
        <p:spPr>
          <a:xfrm>
            <a:off x="3159125" y="337502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矩形 8197"/>
          <p:cNvSpPr/>
          <p:nvPr/>
        </p:nvSpPr>
        <p:spPr>
          <a:xfrm>
            <a:off x="3864610" y="3454400"/>
            <a:ext cx="1251585" cy="24574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canv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915" y="2763520"/>
            <a:ext cx="7727315" cy="2205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" y="437515"/>
            <a:ext cx="7727315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4819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双向选择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67835" y="1949450"/>
            <a:ext cx="1319213" cy="33655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参与实习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73955" y="3460115"/>
            <a:ext cx="2263775" cy="58261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选择双向选择实习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报名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2" name=" 160"/>
          <p:cNvSpPr/>
          <p:nvPr/>
        </p:nvSpPr>
        <p:spPr>
          <a:xfrm rot="10020000">
            <a:off x="3699510" y="200977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0"/>
          <p:cNvSpPr/>
          <p:nvPr/>
        </p:nvSpPr>
        <p:spPr>
          <a:xfrm rot="9180000" flipH="1">
            <a:off x="6915150" y="3781425"/>
            <a:ext cx="445770" cy="16954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9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双向选择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 descr="canv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769620"/>
            <a:ext cx="8367395" cy="3848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5742305" y="3281998"/>
            <a:ext cx="2263775" cy="5842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查看实习详情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endParaRPr kumimoji="0" lang="en-US" altLang="zh-CN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申请加入实习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7" name=" 160"/>
          <p:cNvSpPr/>
          <p:nvPr/>
        </p:nvSpPr>
        <p:spPr>
          <a:xfrm rot="9180000">
            <a:off x="5638800" y="398335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855" y="2632075"/>
            <a:ext cx="8027670" cy="2324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" y="419735"/>
            <a:ext cx="8027035" cy="20840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84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提交周日志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36538" y="1441450"/>
            <a:ext cx="677863" cy="40798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5846" name="文本框 5"/>
          <p:cNvSpPr txBox="1"/>
          <p:nvPr/>
        </p:nvSpPr>
        <p:spPr>
          <a:xfrm>
            <a:off x="3117850" y="752475"/>
            <a:ext cx="13335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5848" name="文本框 21"/>
          <p:cNvSpPr txBox="1"/>
          <p:nvPr/>
        </p:nvSpPr>
        <p:spPr>
          <a:xfrm>
            <a:off x="7269480" y="2018665"/>
            <a:ext cx="74612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新建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5849" name="文本框 14"/>
          <p:cNvSpPr txBox="1"/>
          <p:nvPr/>
        </p:nvSpPr>
        <p:spPr>
          <a:xfrm>
            <a:off x="598488" y="1849438"/>
            <a:ext cx="1893887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日志、周志、月志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5851" name="文本框 22"/>
          <p:cNvSpPr txBox="1"/>
          <p:nvPr/>
        </p:nvSpPr>
        <p:spPr>
          <a:xfrm>
            <a:off x="3790633" y="4269105"/>
            <a:ext cx="200342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编辑正文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发布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" name=" 160"/>
          <p:cNvSpPr/>
          <p:nvPr/>
        </p:nvSpPr>
        <p:spPr>
          <a:xfrm rot="13320000">
            <a:off x="991870" y="168656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13320000">
            <a:off x="3305175" y="64897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0"/>
          <p:cNvSpPr/>
          <p:nvPr/>
        </p:nvSpPr>
        <p:spPr>
          <a:xfrm rot="13320000">
            <a:off x="7364730" y="183451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9540000">
            <a:off x="3278505" y="451675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anv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863" y="433388"/>
            <a:ext cx="6254750" cy="45513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86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我的评价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6868" name="文本框 5"/>
          <p:cNvSpPr txBox="1"/>
          <p:nvPr/>
        </p:nvSpPr>
        <p:spPr>
          <a:xfrm>
            <a:off x="2492375" y="841375"/>
            <a:ext cx="1335088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6869" name="文本框 21"/>
          <p:cNvSpPr txBox="1"/>
          <p:nvPr/>
        </p:nvSpPr>
        <p:spPr>
          <a:xfrm>
            <a:off x="6604000" y="1212850"/>
            <a:ext cx="2122488" cy="1489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①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评价实践教学</a:t>
            </a:r>
            <a:endParaRPr lang="zh-CN" altLang="en-US" sz="1400">
              <a:solidFill>
                <a:schemeClr val="tx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②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评价指导老师</a:t>
            </a:r>
            <a:endParaRPr lang="zh-CN" altLang="en-US" sz="1400">
              <a:solidFill>
                <a:schemeClr val="tx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③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评价校友邦</a:t>
            </a:r>
            <a:endParaRPr lang="zh-CN" altLang="en-US" sz="1400">
              <a:solidFill>
                <a:schemeClr val="tx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④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实习课程评价</a:t>
            </a:r>
            <a:endParaRPr lang="zh-CN" altLang="en-US" sz="1400">
              <a:solidFill>
                <a:schemeClr val="tx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（建议学校增设的课程）</a:t>
            </a:r>
            <a:endParaRPr lang="zh-CN" altLang="en-US" sz="1400">
              <a:solidFill>
                <a:schemeClr val="tx1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6870" name="文本框 14"/>
          <p:cNvSpPr txBox="1"/>
          <p:nvPr/>
        </p:nvSpPr>
        <p:spPr>
          <a:xfrm>
            <a:off x="598488" y="1631950"/>
            <a:ext cx="1104900" cy="369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我的评价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" name=" 160"/>
          <p:cNvSpPr/>
          <p:nvPr/>
        </p:nvSpPr>
        <p:spPr>
          <a:xfrm rot="13320000">
            <a:off x="2727325" y="65849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0"/>
          <p:cNvSpPr/>
          <p:nvPr/>
        </p:nvSpPr>
        <p:spPr>
          <a:xfrm rot="13320000">
            <a:off x="789940" y="14389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175" y="832803"/>
            <a:ext cx="8883650" cy="4152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890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企业评定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7892" name="文本框 5"/>
          <p:cNvSpPr txBox="1"/>
          <p:nvPr/>
        </p:nvSpPr>
        <p:spPr>
          <a:xfrm>
            <a:off x="3394075" y="1408113"/>
            <a:ext cx="1335088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7893" name="文本框 14"/>
          <p:cNvSpPr txBox="1"/>
          <p:nvPr/>
        </p:nvSpPr>
        <p:spPr>
          <a:xfrm>
            <a:off x="727075" y="4273550"/>
            <a:ext cx="11049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企业评定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7896" name="文本框 7"/>
          <p:cNvSpPr txBox="1"/>
          <p:nvPr/>
        </p:nvSpPr>
        <p:spPr>
          <a:xfrm>
            <a:off x="7267575" y="3392488"/>
            <a:ext cx="150812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邀请企业评定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7897" name="文本框 8"/>
          <p:cNvSpPr txBox="1"/>
          <p:nvPr/>
        </p:nvSpPr>
        <p:spPr>
          <a:xfrm>
            <a:off x="3519488" y="3708400"/>
            <a:ext cx="29575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QQ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或微信发送邀请链接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700" y="342900"/>
            <a:ext cx="4913313" cy="39846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    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 </a:t>
            </a:r>
            <a:r>
              <a:rPr kumimoji="0" lang="en-US" altLang="zh-CN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自主实习才需要企业评价</a:t>
            </a:r>
            <a:endParaRPr kumimoji="0" lang="zh-CN" altLang="en-US" kern="1200" cap="none" spc="0" normalizeH="0" baseline="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3" name=" 160"/>
          <p:cNvSpPr/>
          <p:nvPr/>
        </p:nvSpPr>
        <p:spPr>
          <a:xfrm rot="13320000">
            <a:off x="3632200" y="125984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13320000">
            <a:off x="909955" y="394144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14220000">
            <a:off x="7675880" y="321945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0" y="2695575"/>
            <a:ext cx="8226425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" y="440055"/>
            <a:ext cx="8177530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915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提交实习报告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8917" name="文本框 5"/>
          <p:cNvSpPr txBox="1"/>
          <p:nvPr/>
        </p:nvSpPr>
        <p:spPr>
          <a:xfrm>
            <a:off x="4448493" y="862965"/>
            <a:ext cx="1335087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8918" name="文本框 14"/>
          <p:cNvSpPr txBox="1"/>
          <p:nvPr/>
        </p:nvSpPr>
        <p:spPr>
          <a:xfrm>
            <a:off x="1271270" y="1637983"/>
            <a:ext cx="11049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实习报告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8922" name="文本框 12"/>
          <p:cNvSpPr txBox="1"/>
          <p:nvPr/>
        </p:nvSpPr>
        <p:spPr>
          <a:xfrm>
            <a:off x="6106795" y="2118360"/>
            <a:ext cx="146685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下载报告模板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8925" name="文本框 18"/>
          <p:cNvSpPr txBox="1"/>
          <p:nvPr/>
        </p:nvSpPr>
        <p:spPr>
          <a:xfrm>
            <a:off x="4892993" y="4404995"/>
            <a:ext cx="234315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模板内写完 报告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上传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" name=" 160"/>
          <p:cNvSpPr/>
          <p:nvPr/>
        </p:nvSpPr>
        <p:spPr>
          <a:xfrm rot="13320000">
            <a:off x="3826510" y="75692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9480000">
            <a:off x="1007110" y="202946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60"/>
          <p:cNvSpPr/>
          <p:nvPr/>
        </p:nvSpPr>
        <p:spPr>
          <a:xfrm rot="19320000">
            <a:off x="7566025" y="185420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60"/>
          <p:cNvSpPr/>
          <p:nvPr/>
        </p:nvSpPr>
        <p:spPr>
          <a:xfrm rot="13320000">
            <a:off x="4572000" y="426593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508000"/>
            <a:ext cx="8801100" cy="4319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938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导出实习手册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9940" name="文本框 5"/>
          <p:cNvSpPr txBox="1"/>
          <p:nvPr/>
        </p:nvSpPr>
        <p:spPr>
          <a:xfrm>
            <a:off x="3467100" y="1027113"/>
            <a:ext cx="1335088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9941" name="文本框 14"/>
          <p:cNvSpPr txBox="1"/>
          <p:nvPr/>
        </p:nvSpPr>
        <p:spPr>
          <a:xfrm>
            <a:off x="974725" y="3886200"/>
            <a:ext cx="11049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实习报告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9944" name="文本框 12"/>
          <p:cNvSpPr txBox="1"/>
          <p:nvPr/>
        </p:nvSpPr>
        <p:spPr>
          <a:xfrm>
            <a:off x="3143250" y="2238375"/>
            <a:ext cx="146685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已通过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endParaRPr lang="en-US" altLang="zh-CN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9946" name="文本框 18"/>
          <p:cNvSpPr txBox="1"/>
          <p:nvPr/>
        </p:nvSpPr>
        <p:spPr>
          <a:xfrm>
            <a:off x="7108825" y="3389313"/>
            <a:ext cx="1470025" cy="3698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导出实习手册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pic>
        <p:nvPicPr>
          <p:cNvPr id="3994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8" y="2143125"/>
            <a:ext cx="2246312" cy="1355725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 160"/>
          <p:cNvSpPr/>
          <p:nvPr/>
        </p:nvSpPr>
        <p:spPr>
          <a:xfrm rot="13320000">
            <a:off x="3699510" y="934720"/>
            <a:ext cx="556260" cy="16637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19860000">
            <a:off x="3472815" y="211772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9780000">
            <a:off x="986790" y="422592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60"/>
          <p:cNvSpPr/>
          <p:nvPr/>
        </p:nvSpPr>
        <p:spPr>
          <a:xfrm rot="19380000">
            <a:off x="7565390" y="329501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35" y="2428875"/>
            <a:ext cx="7916545" cy="2538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" y="383540"/>
            <a:ext cx="7893050" cy="1986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96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实习成绩鉴定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0965" name="文本框 5"/>
          <p:cNvSpPr txBox="1"/>
          <p:nvPr/>
        </p:nvSpPr>
        <p:spPr>
          <a:xfrm>
            <a:off x="3276600" y="769938"/>
            <a:ext cx="13335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0966" name="文本框 14"/>
          <p:cNvSpPr txBox="1"/>
          <p:nvPr/>
        </p:nvSpPr>
        <p:spPr>
          <a:xfrm>
            <a:off x="936625" y="1711325"/>
            <a:ext cx="1684338" cy="369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实习成绩鉴定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0969" name="文本框 12"/>
          <p:cNvSpPr txBox="1"/>
          <p:nvPr/>
        </p:nvSpPr>
        <p:spPr>
          <a:xfrm>
            <a:off x="6419215" y="1711325"/>
            <a:ext cx="1117600" cy="369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自我鉴定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0971" name="文本框 8"/>
          <p:cNvSpPr txBox="1"/>
          <p:nvPr/>
        </p:nvSpPr>
        <p:spPr>
          <a:xfrm>
            <a:off x="4668838" y="3262313"/>
            <a:ext cx="21828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根据提示编辑自我小结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006600" y="3471863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2" name="椭圆 11"/>
          <p:cNvSpPr/>
          <p:nvPr/>
        </p:nvSpPr>
        <p:spPr>
          <a:xfrm>
            <a:off x="2106613" y="4222750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0976" name="文本框 19"/>
          <p:cNvSpPr txBox="1"/>
          <p:nvPr/>
        </p:nvSpPr>
        <p:spPr>
          <a:xfrm>
            <a:off x="3400425" y="3975100"/>
            <a:ext cx="247332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鉴定项目由学校配置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0977" name="文本框 20"/>
          <p:cNvSpPr txBox="1"/>
          <p:nvPr/>
        </p:nvSpPr>
        <p:spPr>
          <a:xfrm>
            <a:off x="7343775" y="3585528"/>
            <a:ext cx="23685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鉴定完成导出鉴定表打印带去实习企业盖章上交学校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" name=" 160"/>
          <p:cNvSpPr/>
          <p:nvPr/>
        </p:nvSpPr>
        <p:spPr>
          <a:xfrm rot="13320000">
            <a:off x="3385185" y="65786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10020000">
            <a:off x="948055" y="214185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60"/>
          <p:cNvSpPr/>
          <p:nvPr/>
        </p:nvSpPr>
        <p:spPr>
          <a:xfrm rot="3060000">
            <a:off x="6564630" y="346646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60"/>
          <p:cNvSpPr/>
          <p:nvPr/>
        </p:nvSpPr>
        <p:spPr>
          <a:xfrm rot="15600000">
            <a:off x="7647940" y="336423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 160"/>
          <p:cNvSpPr/>
          <p:nvPr/>
        </p:nvSpPr>
        <p:spPr>
          <a:xfrm rot="13320000">
            <a:off x="2856865" y="37503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60"/>
          <p:cNvSpPr/>
          <p:nvPr/>
        </p:nvSpPr>
        <p:spPr>
          <a:xfrm rot="10620000">
            <a:off x="2903220" y="423735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 160"/>
          <p:cNvSpPr/>
          <p:nvPr/>
        </p:nvSpPr>
        <p:spPr>
          <a:xfrm rot="14580000">
            <a:off x="6836410" y="145669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矩形 75776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   </a:t>
            </a:r>
            <a:r>
              <a:rPr lang="zh-CN" altLang="en-US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</a:t>
            </a:r>
            <a:endParaRPr lang="en-US" altLang="zh-CN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                 </a:t>
            </a: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</a:t>
            </a:r>
            <a:endParaRPr lang="en-US" altLang="zh-CN" sz="200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1986" name="矩形 75777"/>
          <p:cNvSpPr/>
          <p:nvPr/>
        </p:nvSpPr>
        <p:spPr>
          <a:xfrm>
            <a:off x="6237288" y="2212975"/>
            <a:ext cx="1017587" cy="4921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t">
            <a:spAutoFit/>
          </a:bodyPr>
          <a:p>
            <a:pPr hangingPunct="0"/>
            <a:r>
              <a:rPr lang="zh-CN" altLang="en-US" sz="32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谢谢</a:t>
            </a:r>
            <a:endParaRPr lang="zh-CN" altLang="en-US" sz="32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grpSp>
        <p:nvGrpSpPr>
          <p:cNvPr id="41987" name="组合 75778"/>
          <p:cNvGrpSpPr/>
          <p:nvPr/>
        </p:nvGrpSpPr>
        <p:grpSpPr>
          <a:xfrm>
            <a:off x="215900" y="358775"/>
            <a:ext cx="6562725" cy="4422775"/>
            <a:chOff x="0" y="0"/>
            <a:chExt cx="6562725" cy="4422775"/>
          </a:xfrm>
        </p:grpSpPr>
        <p:sp>
          <p:nvSpPr>
            <p:cNvPr id="41988" name="任意多边形 75779"/>
            <p:cNvSpPr/>
            <p:nvPr/>
          </p:nvSpPr>
          <p:spPr>
            <a:xfrm>
              <a:off x="0" y="0"/>
              <a:ext cx="6562725" cy="4422775"/>
            </a:xfrm>
            <a:custGeom>
              <a:avLst/>
              <a:gdLst/>
              <a:ahLst/>
              <a:cxnLst>
                <a:cxn ang="0">
                  <a:pos x="6562725" y="2998478"/>
                </a:cxn>
                <a:cxn ang="0">
                  <a:pos x="6557560" y="4422775"/>
                </a:cxn>
                <a:cxn ang="0">
                  <a:pos x="0" y="4422775"/>
                </a:cxn>
                <a:cxn ang="0">
                  <a:pos x="0" y="0"/>
                </a:cxn>
                <a:cxn ang="0">
                  <a:pos x="6557560" y="0"/>
                </a:cxn>
                <a:cxn ang="0">
                  <a:pos x="6546622" y="1385598"/>
                </a:cxn>
              </a:cxnLst>
              <a:pathLst>
                <a:path w="21600" h="21600">
                  <a:moveTo>
                    <a:pt x="21600" y="14644"/>
                  </a:moveTo>
                  <a:cubicBezTo>
                    <a:pt x="21594" y="17103"/>
                    <a:pt x="21589" y="19141"/>
                    <a:pt x="21583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21583" y="0"/>
                  </a:lnTo>
                  <a:cubicBezTo>
                    <a:pt x="21575" y="2217"/>
                    <a:pt x="21547" y="6767"/>
                    <a:pt x="21547" y="6767"/>
                  </a:cubicBezTo>
                </a:path>
              </a:pathLst>
            </a:custGeom>
            <a:noFill/>
            <a:ln w="38100" cap="sq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89" name="矩形 75780"/>
            <p:cNvSpPr/>
            <p:nvPr/>
          </p:nvSpPr>
          <p:spPr>
            <a:xfrm>
              <a:off x="1" y="2076761"/>
              <a:ext cx="6562722" cy="269241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20" rIns="45720" anchor="ctr">
              <a:spAutoFit/>
            </a:bodyPr>
            <a:p>
              <a:pPr algn="ctr" hangingPunct="0"/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65541" descr="image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44620" y="2568575"/>
            <a:ext cx="1254125" cy="1131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图片 65542" descr="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6945" y="1657350"/>
            <a:ext cx="1920875" cy="173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" name="组合 65543"/>
          <p:cNvGrpSpPr/>
          <p:nvPr/>
        </p:nvGrpSpPr>
        <p:grpSpPr bwMode="auto">
          <a:xfrm>
            <a:off x="3944620" y="1354138"/>
            <a:ext cx="1254125" cy="1131887"/>
            <a:chOff x="0" y="0"/>
            <a:chExt cx="1254125" cy="1131888"/>
          </a:xfrm>
        </p:grpSpPr>
        <p:pic>
          <p:nvPicPr>
            <p:cNvPr id="5" name="图片 65544" descr="imag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54125" cy="1131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" name="图片 65545" descr="xybsyw.logo--filtered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108735" y="-32549"/>
              <a:ext cx="1036639" cy="11969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矩形 25600"/>
          <p:cNvSpPr/>
          <p:nvPr/>
        </p:nvSpPr>
        <p:spPr>
          <a:xfrm>
            <a:off x="127000" y="0"/>
            <a:ext cx="1085850" cy="336550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平 台 角 色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" name="同侧圆角矩形 1"/>
          <p:cNvSpPr/>
          <p:nvPr/>
        </p:nvSpPr>
        <p:spPr>
          <a:xfrm>
            <a:off x="1784350" y="1874838"/>
            <a:ext cx="1276350" cy="49530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defRPr/>
            </a:pPr>
            <a:r>
              <a:rPr lang="zh-CN" altLang="en-US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Calibri" panose="020F0502020204030204" pitchFamily="34" charset="0"/>
              </a:rPr>
              <a:t>指导老师</a:t>
            </a:r>
            <a:endParaRPr lang="zh-CN" altLang="en-US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3" name="同侧圆角矩形 2"/>
          <p:cNvSpPr/>
          <p:nvPr/>
        </p:nvSpPr>
        <p:spPr>
          <a:xfrm>
            <a:off x="1784350" y="808038"/>
            <a:ext cx="1274763" cy="495300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defRPr/>
            </a:pPr>
            <a:r>
              <a:rPr lang="en-US" altLang="zh-CN" strike="noStrike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学生</a:t>
            </a:r>
            <a:endParaRPr lang="en-US" altLang="zh-CN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4" name="同侧圆角矩形 3"/>
          <p:cNvSpPr/>
          <p:nvPr/>
        </p:nvSpPr>
        <p:spPr>
          <a:xfrm>
            <a:off x="1006475" y="2838450"/>
            <a:ext cx="2555875" cy="695325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defRPr/>
            </a:pPr>
            <a:r>
              <a:rPr lang="zh-CN" altLang="en-US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+mn-ea"/>
              </a:rPr>
              <a:t>实习负责人</a:t>
            </a:r>
            <a:endParaRPr lang="zh-CN" altLang="en-US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+mn-ea"/>
            </a:endParaRPr>
          </a:p>
          <a:p>
            <a:pPr lvl="0" algn="ctr" fontAlgn="base">
              <a:buClrTx/>
              <a:buSzTx/>
              <a:defRPr/>
            </a:pPr>
            <a:r>
              <a:rPr lang="zh-CN" altLang="en-US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+mn-ea"/>
              </a:rPr>
              <a:t>（院级教务、专业负责人）</a:t>
            </a:r>
            <a:endParaRPr lang="zh-CN" altLang="en-US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+mn-ea"/>
            </a:endParaRPr>
          </a:p>
        </p:txBody>
      </p:sp>
      <p:sp>
        <p:nvSpPr>
          <p:cNvPr id="5" name="同侧圆角矩形 4"/>
          <p:cNvSpPr/>
          <p:nvPr/>
        </p:nvSpPr>
        <p:spPr>
          <a:xfrm>
            <a:off x="1006475" y="4062413"/>
            <a:ext cx="2784475" cy="49530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defRPr/>
            </a:pPr>
            <a:r>
              <a:rPr lang="zh-CN" altLang="en-US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+mn-ea"/>
              </a:rPr>
              <a:t>教务管理（校级、院级）</a:t>
            </a:r>
            <a:endParaRPr lang="zh-CN" altLang="en-US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+mn-ea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3125788" y="2084388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2338" y="1546225"/>
            <a:ext cx="3995738" cy="11525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 fontAlgn="base">
              <a:buClrTx/>
              <a:buSzTx/>
              <a:defRPr/>
            </a:pPr>
            <a:r>
              <a:rPr lang="zh-CN" altLang="en-US" sz="1400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+mn-ea"/>
              </a:rPr>
              <a:t>1、报名审核；</a:t>
            </a:r>
            <a:endParaRPr lang="zh-CN" altLang="en-US" sz="1400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zh-CN" altLang="en-US" sz="1400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+mn-ea"/>
              </a:rPr>
              <a:t>2、周日志批阅；</a:t>
            </a:r>
            <a:endParaRPr lang="zh-CN" altLang="en-US" sz="1400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zh-CN" altLang="en-US" sz="1400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+mn-ea"/>
              </a:rPr>
              <a:t>3、实习报告批阅；</a:t>
            </a:r>
            <a:endParaRPr lang="zh-CN" altLang="en-US" sz="1400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+mn-ea"/>
            </a:endParaRPr>
          </a:p>
          <a:p>
            <a:pPr lvl="0" algn="l" fontAlgn="base">
              <a:buClrTx/>
              <a:buSzTx/>
              <a:defRPr/>
            </a:pPr>
            <a:r>
              <a:rPr lang="zh-CN" altLang="en-US" sz="1400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Calibri" panose="020F0502020204030204" pitchFamily="34" charset="0"/>
              </a:rPr>
              <a:t>4、实习成绩鉴定；</a:t>
            </a:r>
            <a:endParaRPr lang="zh-CN" altLang="en-US" sz="1400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zh-CN" altLang="en-US" sz="1400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Calibri" panose="020F0502020204030204" pitchFamily="34" charset="0"/>
              </a:rPr>
              <a:t>5、实习检查；</a:t>
            </a:r>
            <a:endParaRPr lang="zh-CN" altLang="en-US" sz="1400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3676650" y="3148013"/>
            <a:ext cx="96202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3916363" y="4354513"/>
            <a:ext cx="72072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125788" y="1017588"/>
            <a:ext cx="15113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29163" y="2852738"/>
            <a:ext cx="4010025" cy="1055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 fontAlgn="base">
              <a:buClrTx/>
              <a:buSzTx/>
              <a:defRPr/>
            </a:pPr>
            <a:r>
              <a:rPr lang="zh-CN" altLang="en-US" sz="1400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+mn-ea"/>
              </a:rPr>
              <a:t>1、发布实习计划（设置参与形式及实习要求、设置实习项目，分配指导老师）</a:t>
            </a:r>
            <a:endParaRPr lang="zh-CN" altLang="en-US" sz="1400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zh-CN" altLang="en-US" sz="1400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+mn-ea"/>
              </a:rPr>
              <a:t>2、实践基地管理；</a:t>
            </a:r>
            <a:endParaRPr lang="zh-CN" altLang="en-US" sz="1400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+mn-ea"/>
            </a:endParaRPr>
          </a:p>
          <a:p>
            <a:pPr lvl="0" algn="l" fontAlgn="base">
              <a:buClrTx/>
              <a:buSzTx/>
              <a:defRPr/>
            </a:pPr>
            <a:r>
              <a:rPr lang="zh-CN" altLang="en-US" sz="1400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Calibri" panose="020F0502020204030204" pitchFamily="34" charset="0"/>
              </a:rPr>
              <a:t>3、查看统计报表；</a:t>
            </a:r>
            <a:endParaRPr lang="zh-CN" altLang="en-US" sz="1400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32338" y="4062413"/>
            <a:ext cx="4006850" cy="795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 fontAlgn="base">
              <a:buClrTx/>
              <a:buSzTx/>
              <a:defRPr/>
            </a:pPr>
            <a:endParaRPr lang="zh-CN" altLang="en-US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+mn-ea"/>
            </a:endParaRPr>
          </a:p>
          <a:p>
            <a:pPr lvl="0" algn="l" fontAlgn="base">
              <a:buClrTx/>
              <a:buSzTx/>
              <a:defRPr/>
            </a:pPr>
            <a:r>
              <a:rPr lang="zh-CN" altLang="en-US" sz="1400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+mn-ea"/>
              </a:rPr>
              <a:t>1、导入基础信息；</a:t>
            </a:r>
            <a:endParaRPr lang="zh-CN" altLang="en-US" sz="1400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zh-CN" altLang="en-US" sz="1400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+mn-ea"/>
              </a:rPr>
              <a:t>2、</a:t>
            </a:r>
            <a:r>
              <a:rPr lang="zh-CN" altLang="en-US" sz="1400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Calibri" panose="020F0502020204030204" pitchFamily="34" charset="0"/>
              </a:rPr>
              <a:t>查看统计报表；</a:t>
            </a:r>
            <a:endParaRPr lang="zh-CN" altLang="en-US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endParaRPr lang="zh-CN" altLang="en-US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32338" y="425450"/>
            <a:ext cx="3997325" cy="10445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 fontAlgn="base">
              <a:buClrTx/>
              <a:buSzTx/>
              <a:defRPr/>
            </a:pPr>
            <a:r>
              <a:rPr lang="en-US" altLang="zh-CN" sz="1400" strike="noStrike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1、实习报名；</a:t>
            </a:r>
            <a:endParaRPr lang="en-US" altLang="zh-CN" sz="1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1400" strike="noStrike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2、签到、提交周日志；</a:t>
            </a:r>
            <a:endParaRPr lang="en-US" altLang="zh-CN" sz="1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1400" strike="noStrike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3、上传实习报告</a:t>
            </a:r>
            <a:r>
              <a:rPr lang="en-US" altLang="zh-CN" sz="1400" strike="noStrike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+mn-ea"/>
              </a:rPr>
              <a:t>；</a:t>
            </a:r>
            <a:endParaRPr lang="en-US" altLang="zh-CN" sz="1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+mn-ea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1400" strike="noStrike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4、</a:t>
            </a:r>
            <a:r>
              <a:rPr lang="zh-CN" altLang="en-US" sz="1400" strike="noStrike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导出实习手册</a:t>
            </a:r>
            <a:r>
              <a:rPr lang="en-US" altLang="zh-CN" sz="1400" strike="noStrike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；</a:t>
            </a:r>
            <a:endParaRPr lang="en-US" altLang="zh-CN" sz="1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1400" strike="noStrike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5</a:t>
            </a:r>
            <a:r>
              <a:rPr lang="zh-CN" altLang="en-US" sz="1400" strike="noStrike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、实习成绩鉴定；</a:t>
            </a:r>
            <a:endParaRPr lang="zh-CN" altLang="en-US" sz="1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8" name="上箭头 17"/>
          <p:cNvSpPr/>
          <p:nvPr/>
        </p:nvSpPr>
        <p:spPr>
          <a:xfrm>
            <a:off x="2332038" y="3636963"/>
            <a:ext cx="134938" cy="269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上箭头 18"/>
          <p:cNvSpPr/>
          <p:nvPr/>
        </p:nvSpPr>
        <p:spPr>
          <a:xfrm>
            <a:off x="2344738" y="2436813"/>
            <a:ext cx="134938" cy="269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上下箭头 21"/>
          <p:cNvSpPr/>
          <p:nvPr/>
        </p:nvSpPr>
        <p:spPr>
          <a:xfrm>
            <a:off x="2344738" y="1470025"/>
            <a:ext cx="153988" cy="2714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下载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&amp;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注册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3841750" cy="110013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下载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扫描二维码下载校友邦学生版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应用商店搜索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校友邦学生版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下载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84625" y="182563"/>
            <a:ext cx="4624388" cy="142081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注册账号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点击登录</a:t>
            </a:r>
            <a:endParaRPr lang="zh-CN" altLang="en-US" b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注册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输入手机号、图形验证码、短信验证码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注册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1900" y="1733550"/>
            <a:ext cx="1690688" cy="30051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1733550"/>
            <a:ext cx="1690688" cy="30051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800" y="1733550"/>
            <a:ext cx="1689100" cy="30051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VKMT[_7)JSHWLY%]9KET_QQ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" y="1733550"/>
            <a:ext cx="1866900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7" name="组合 15"/>
          <p:cNvGrpSpPr/>
          <p:nvPr/>
        </p:nvGrpSpPr>
        <p:grpSpPr>
          <a:xfrm>
            <a:off x="150813" y="1506538"/>
            <a:ext cx="8856662" cy="3006725"/>
            <a:chOff x="238" y="2373"/>
            <a:chExt cx="13946" cy="473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8" y="2373"/>
              <a:ext cx="2661" cy="473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2" y="2373"/>
              <a:ext cx="2661" cy="473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9" y="2373"/>
              <a:ext cx="2661" cy="473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" y="2373"/>
              <a:ext cx="2661" cy="473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22" y="2373"/>
              <a:ext cx="2661" cy="473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505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5613400" cy="110013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学籍认证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未认证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添加学籍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学籍认证 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添加学籍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输入学籍信息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保存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18375" y="1941513"/>
            <a:ext cx="1709738" cy="990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 160"/>
          <p:cNvSpPr/>
          <p:nvPr/>
        </p:nvSpPr>
        <p:spPr>
          <a:xfrm rot="19140000">
            <a:off x="1120775" y="228346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15660000">
            <a:off x="2112010" y="371538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14160000">
            <a:off x="4508500" y="280670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60"/>
          <p:cNvSpPr/>
          <p:nvPr/>
        </p:nvSpPr>
        <p:spPr>
          <a:xfrm rot="9780000">
            <a:off x="7894955" y="384175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60"/>
          <p:cNvSpPr/>
          <p:nvPr/>
        </p:nvSpPr>
        <p:spPr>
          <a:xfrm rot="18840000">
            <a:off x="6507480" y="198755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5632450" cy="142081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自主实习报名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实习报名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选择待参与的实习计划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选择自主实习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查看实习要求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提交岗位申请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新增岗位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确定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如果默认学年学期没有实习计划，筛选一下别的学年学期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0888" y="1930400"/>
            <a:ext cx="1517650" cy="2698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2532" name="组合 24"/>
          <p:cNvGrpSpPr/>
          <p:nvPr/>
        </p:nvGrpSpPr>
        <p:grpSpPr>
          <a:xfrm>
            <a:off x="-4762" y="1930400"/>
            <a:ext cx="9153525" cy="2698750"/>
            <a:chOff x="-50" y="2273"/>
            <a:chExt cx="14414" cy="425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0" y="2273"/>
              <a:ext cx="2390" cy="425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5" y="2273"/>
              <a:ext cx="2390" cy="425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9" y="2273"/>
              <a:ext cx="2390" cy="425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60" y="2273"/>
              <a:ext cx="2390" cy="425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74" y="2273"/>
              <a:ext cx="2390" cy="425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6" name="矩形 25"/>
          <p:cNvSpPr/>
          <p:nvPr/>
        </p:nvSpPr>
        <p:spPr>
          <a:xfrm>
            <a:off x="-4762" y="3189288"/>
            <a:ext cx="1439863" cy="1809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7" name="矩形 26"/>
          <p:cNvSpPr/>
          <p:nvPr/>
        </p:nvSpPr>
        <p:spPr>
          <a:xfrm>
            <a:off x="1511300" y="2346325"/>
            <a:ext cx="1485900" cy="4953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 160"/>
          <p:cNvSpPr/>
          <p:nvPr/>
        </p:nvSpPr>
        <p:spPr>
          <a:xfrm rot="14400000">
            <a:off x="696595" y="356933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13320000">
            <a:off x="2222500" y="303847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160"/>
          <p:cNvSpPr/>
          <p:nvPr/>
        </p:nvSpPr>
        <p:spPr>
          <a:xfrm rot="9300000">
            <a:off x="5169535" y="414083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8700000">
            <a:off x="6757035" y="40805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60"/>
          <p:cNvSpPr/>
          <p:nvPr/>
        </p:nvSpPr>
        <p:spPr>
          <a:xfrm rot="9240000">
            <a:off x="8263255" y="408114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 160"/>
          <p:cNvSpPr/>
          <p:nvPr/>
        </p:nvSpPr>
        <p:spPr>
          <a:xfrm rot="13320000">
            <a:off x="3874770" y="275145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集中安排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5632450" cy="17399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集中实习报名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实习报名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选择待参与的实习计划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选择集中实习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查看项目要求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同意或拒绝加入项目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b="0" kern="1200" cap="none" spc="0" normalizeH="0" baseline="0" noProof="1">
                <a:solidFill>
                  <a:srgbClr val="00B05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</a:t>
            </a:r>
            <a:r>
              <a:rPr kumimoji="0" lang="en-US" altLang="zh-CN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拒绝集中项目后选择其他形式的实习项目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" y="1654175"/>
            <a:ext cx="1720850" cy="3060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088" y="1654175"/>
            <a:ext cx="1720850" cy="3060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矩形 25"/>
          <p:cNvSpPr/>
          <p:nvPr/>
        </p:nvSpPr>
        <p:spPr>
          <a:xfrm>
            <a:off x="160338" y="3094038"/>
            <a:ext cx="1439863" cy="1809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7" name="矩形 26"/>
          <p:cNvSpPr/>
          <p:nvPr/>
        </p:nvSpPr>
        <p:spPr>
          <a:xfrm>
            <a:off x="2097088" y="2190750"/>
            <a:ext cx="1485900" cy="4953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1654175"/>
            <a:ext cx="1719263" cy="3060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438" y="1654175"/>
            <a:ext cx="1720850" cy="3060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 160"/>
          <p:cNvSpPr/>
          <p:nvPr/>
        </p:nvSpPr>
        <p:spPr>
          <a:xfrm rot="13320000">
            <a:off x="1059815" y="343979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13320000">
            <a:off x="3042285" y="285051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60"/>
          <p:cNvSpPr/>
          <p:nvPr/>
        </p:nvSpPr>
        <p:spPr>
          <a:xfrm rot="13320000">
            <a:off x="4966970" y="268732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 160"/>
          <p:cNvSpPr/>
          <p:nvPr/>
        </p:nvSpPr>
        <p:spPr>
          <a:xfrm rot="9420000">
            <a:off x="7194550" y="421195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双向选择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5632450" cy="142081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双向项目报名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实习报名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选择待参与的实习计划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选择双向选择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选择项目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查看项目要求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报名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b="0" kern="1200" cap="none" spc="0" normalizeH="0" baseline="0" noProof="1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1571625"/>
            <a:ext cx="1720850" cy="30591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75" y="1571625"/>
            <a:ext cx="1720850" cy="30591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矩形 25"/>
          <p:cNvSpPr/>
          <p:nvPr/>
        </p:nvSpPr>
        <p:spPr>
          <a:xfrm>
            <a:off x="400050" y="3201988"/>
            <a:ext cx="1439863" cy="1809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7" name="矩形 26"/>
          <p:cNvSpPr/>
          <p:nvPr/>
        </p:nvSpPr>
        <p:spPr>
          <a:xfrm>
            <a:off x="2174875" y="2103438"/>
            <a:ext cx="1485900" cy="4953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150" y="1571625"/>
            <a:ext cx="1720850" cy="30591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475" y="1571625"/>
            <a:ext cx="1719263" cy="30591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 160"/>
          <p:cNvSpPr/>
          <p:nvPr/>
        </p:nvSpPr>
        <p:spPr>
          <a:xfrm rot="13320000">
            <a:off x="1139190" y="354774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13320000">
            <a:off x="3048635" y="276352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60"/>
          <p:cNvSpPr/>
          <p:nvPr/>
        </p:nvSpPr>
        <p:spPr>
          <a:xfrm rot="11040000">
            <a:off x="7620635" y="419290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53300" y="1000125"/>
            <a:ext cx="1690688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013" y="1000125"/>
            <a:ext cx="1689100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1000125"/>
            <a:ext cx="1690688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椭圆 13"/>
          <p:cNvSpPr/>
          <p:nvPr/>
        </p:nvSpPr>
        <p:spPr>
          <a:xfrm>
            <a:off x="915988" y="4233863"/>
            <a:ext cx="274638" cy="271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5605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签到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1000125"/>
            <a:ext cx="1690688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矩形 26"/>
          <p:cNvSpPr/>
          <p:nvPr/>
        </p:nvSpPr>
        <p:spPr>
          <a:xfrm>
            <a:off x="669925" y="3629025"/>
            <a:ext cx="376238" cy="37782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5608" name="文本框 11"/>
          <p:cNvSpPr txBox="1"/>
          <p:nvPr/>
        </p:nvSpPr>
        <p:spPr>
          <a:xfrm>
            <a:off x="12700" y="4141788"/>
            <a:ext cx="1177925" cy="4111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endParaRPr lang="zh-CN" altLang="en-US" b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5609" name="文本框 12"/>
          <p:cNvSpPr txBox="1"/>
          <p:nvPr/>
        </p:nvSpPr>
        <p:spPr>
          <a:xfrm>
            <a:off x="833438" y="4184650"/>
            <a:ext cx="43973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8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80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+</a:t>
            </a:r>
            <a:endParaRPr lang="en-US" altLang="zh-CN" sz="180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33713" y="2857500"/>
            <a:ext cx="430213" cy="4953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225" y="1000125"/>
            <a:ext cx="1689100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612" name="文本框 17"/>
          <p:cNvSpPr txBox="1"/>
          <p:nvPr/>
        </p:nvSpPr>
        <p:spPr>
          <a:xfrm>
            <a:off x="1819275" y="4141788"/>
            <a:ext cx="1690688" cy="4111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选择签到</a:t>
            </a:r>
            <a:endParaRPr lang="zh-CN" altLang="en-US" b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5613" name="文本框 18"/>
          <p:cNvSpPr txBox="1"/>
          <p:nvPr/>
        </p:nvSpPr>
        <p:spPr>
          <a:xfrm>
            <a:off x="3656013" y="4184650"/>
            <a:ext cx="1690687" cy="7318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选择需要签到的实习计划</a:t>
            </a:r>
            <a:endParaRPr lang="zh-CN" altLang="en-US" b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5614" name="文本框 19"/>
          <p:cNvSpPr txBox="1"/>
          <p:nvPr/>
        </p:nvSpPr>
        <p:spPr>
          <a:xfrm>
            <a:off x="5483225" y="4143375"/>
            <a:ext cx="1809750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上班、下班签到</a:t>
            </a:r>
            <a:endParaRPr lang="zh-CN" altLang="en-US" b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5615" name="文本框 20"/>
          <p:cNvSpPr txBox="1"/>
          <p:nvPr/>
        </p:nvSpPr>
        <p:spPr>
          <a:xfrm>
            <a:off x="7353300" y="4141788"/>
            <a:ext cx="1809750" cy="4111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5.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查看签到统计</a:t>
            </a:r>
            <a:endParaRPr lang="zh-CN" altLang="en-US" b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10525" y="3629025"/>
            <a:ext cx="376238" cy="37782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5" name="文本框 24"/>
          <p:cNvSpPr txBox="1"/>
          <p:nvPr/>
        </p:nvSpPr>
        <p:spPr>
          <a:xfrm>
            <a:off x="12700" y="342900"/>
            <a:ext cx="8845550" cy="78105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签到</a:t>
            </a:r>
            <a:endParaRPr kumimoji="0" lang="zh-CN" altLang="en-US" b="0" kern="1200" cap="none" spc="0" normalizeH="0" baseline="0" noProof="1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b="0" kern="1200" cap="none" spc="0" normalizeH="0" baseline="0" noProof="1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3" name=" 160"/>
          <p:cNvSpPr/>
          <p:nvPr/>
        </p:nvSpPr>
        <p:spPr>
          <a:xfrm rot="13320000">
            <a:off x="1102360" y="367474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3300000">
            <a:off x="2736850" y="248793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0"/>
          <p:cNvSpPr/>
          <p:nvPr/>
        </p:nvSpPr>
        <p:spPr>
          <a:xfrm rot="16860000">
            <a:off x="4804410" y="22009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160"/>
          <p:cNvSpPr/>
          <p:nvPr/>
        </p:nvSpPr>
        <p:spPr>
          <a:xfrm rot="13320000">
            <a:off x="6436360" y="323786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9960000">
            <a:off x="8317230" y="329692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1958</Words>
  <Application>WPS 演示</Application>
  <PresentationFormat>全屏显示(16:9)</PresentationFormat>
  <Paragraphs>297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文鼎中楷体</vt:lpstr>
      <vt:lpstr>微软雅黑</vt:lpstr>
      <vt:lpstr>Arial Unicode MS</vt:lpstr>
      <vt:lpstr>Office 主题</vt:lpstr>
      <vt:lpstr>3_Office 主题 - Default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conquer</cp:lastModifiedBy>
  <cp:revision>318</cp:revision>
  <dcterms:created xsi:type="dcterms:W3CDTF">2017-01-09T09:44:00Z</dcterms:created>
  <dcterms:modified xsi:type="dcterms:W3CDTF">2018-11-05T05:53:44Z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2052-11.1.0.7832</vt:lpwstr>
  </property>
</Properties>
</file>